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5" r:id="rId9"/>
    <p:sldId id="264" r:id="rId10"/>
    <p:sldId id="269" r:id="rId11"/>
    <p:sldId id="270" r:id="rId12"/>
    <p:sldId id="271" r:id="rId13"/>
    <p:sldId id="272" r:id="rId14"/>
    <p:sldId id="266" r:id="rId15"/>
    <p:sldId id="280" r:id="rId16"/>
    <p:sldId id="268" r:id="rId17"/>
    <p:sldId id="273" r:id="rId18"/>
    <p:sldId id="274" r:id="rId19"/>
    <p:sldId id="281" r:id="rId20"/>
    <p:sldId id="282" r:id="rId21"/>
    <p:sldId id="265" r:id="rId22"/>
    <p:sldId id="267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34"/>
    <p:restoredTop sz="82950"/>
  </p:normalViewPr>
  <p:slideViewPr>
    <p:cSldViewPr snapToGrid="0" snapToObjects="1">
      <p:cViewPr varScale="1">
        <p:scale>
          <a:sx n="77" d="100"/>
          <a:sy n="77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EE1A-C6F1-1747-919B-E57FC8DBEAC5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F7680-D2CB-8B49-A256-EA449C20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8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enables GDP binding activity; GTP binding activity; and GTPase activity. Involved in negative regulation by host of symbiont catalytic activity; positive regulation of exocytosis; and regulation of protein localization.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F7680-D2CB-8B49-A256-EA449C2025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4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encodes for an enzyme that has both triacylglycerol lipase and </a:t>
            </a:r>
            <a:r>
              <a:rPr lang="en-US" dirty="0" err="1"/>
              <a:t>transacylase</a:t>
            </a:r>
            <a:r>
              <a:rPr lang="en-US" dirty="0"/>
              <a:t> activities and may be involved in adipocyte triglyceride homeostasis.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F7680-D2CB-8B49-A256-EA449C2025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9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encodes the beta (or slow) heavy chain subunit of cardiac myosin.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F7680-D2CB-8B49-A256-EA449C2025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20815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8096" y="2298025"/>
            <a:ext cx="11135808" cy="989915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8800"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Cover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096" y="3357361"/>
            <a:ext cx="8534400" cy="8828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1732594" y="5571415"/>
            <a:ext cx="7804149" cy="620956"/>
          </a:xfrm>
        </p:spPr>
        <p:txBody>
          <a:bodyPr>
            <a:noAutofit/>
          </a:bodyPr>
          <a:lstStyle>
            <a:lvl1pPr marL="0" indent="0">
              <a:buNone/>
              <a:tabLst/>
              <a:defRPr sz="2000" baseline="0">
                <a:solidFill>
                  <a:schemeClr val="accent6">
                    <a:lumMod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7899261" y="5593750"/>
            <a:ext cx="3874571" cy="620957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10.10.15</a:t>
            </a:r>
            <a:br>
              <a:rPr lang="en-US" dirty="0"/>
            </a:br>
            <a:r>
              <a:rPr lang="en-US" dirty="0"/>
              <a:t>Web address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4" y="201131"/>
            <a:ext cx="2611304" cy="1145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67015" b="53747"/>
          <a:stretch/>
        </p:blipFill>
        <p:spPr>
          <a:xfrm>
            <a:off x="528096" y="5222493"/>
            <a:ext cx="782355" cy="11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Table Only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  <p:sp>
        <p:nvSpPr>
          <p:cNvPr id="6" name="Table Placeholder 8"/>
          <p:cNvSpPr>
            <a:spLocks noGrp="1"/>
          </p:cNvSpPr>
          <p:nvPr>
            <p:ph type="tbl" sz="quarter" idx="24"/>
          </p:nvPr>
        </p:nvSpPr>
        <p:spPr>
          <a:xfrm>
            <a:off x="1184819" y="1711141"/>
            <a:ext cx="9974247" cy="424671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9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Copy &amp;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  <p:sp>
        <p:nvSpPr>
          <p:cNvPr id="5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1185334" y="1704082"/>
            <a:ext cx="4741332" cy="418604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704081"/>
            <a:ext cx="5486400" cy="41860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1439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Copy Only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  <p:sp>
        <p:nvSpPr>
          <p:cNvPr id="5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6841069" y="1704082"/>
            <a:ext cx="4741332" cy="418604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185333" y="1704082"/>
            <a:ext cx="5486400" cy="418604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525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40" y="0"/>
            <a:ext cx="6546851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36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9CA0BE4-DC5A-064C-8B28-60FE4A1FE56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2ED2AB-DD59-9148-8BFD-5461ED22F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4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8096" y="2555144"/>
            <a:ext cx="11135808" cy="989915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8800" b="1" baseline="0">
                <a:solidFill>
                  <a:srgbClr val="E8772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096" y="3614480"/>
            <a:ext cx="8534400" cy="88286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baseline="0">
                <a:solidFill>
                  <a:srgbClr val="E87722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1" y="194488"/>
            <a:ext cx="2611304" cy="1145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67015" b="53747"/>
          <a:stretch/>
        </p:blipFill>
        <p:spPr>
          <a:xfrm>
            <a:off x="528096" y="5380026"/>
            <a:ext cx="782355" cy="11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Copy Only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1236133" y="1803629"/>
            <a:ext cx="10346268" cy="4120363"/>
          </a:xfrm>
        </p:spPr>
        <p:txBody>
          <a:bodyPr>
            <a:normAutofit/>
          </a:bodyPr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4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400" b="1">
                <a:solidFill>
                  <a:schemeClr val="tx1"/>
                </a:solidFill>
                <a:latin typeface="Arial"/>
                <a:cs typeface="Arial"/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2400" b="1">
                <a:solidFill>
                  <a:schemeClr val="tx1"/>
                </a:solidFill>
                <a:latin typeface="Arial"/>
                <a:cs typeface="Arial"/>
              </a:defRPr>
            </a:lvl3pPr>
            <a:lvl4pPr marL="0">
              <a:defRPr sz="2000">
                <a:solidFill>
                  <a:srgbClr val="7F7F7F"/>
                </a:solidFill>
                <a:latin typeface="Arial"/>
                <a:cs typeface="Arial"/>
              </a:defRPr>
            </a:lvl4pPr>
            <a:lvl5pPr marL="609585">
              <a:defRPr sz="2000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42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90575" marR="0" lvl="1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7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3962" marR="0" lvl="2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7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045201" y="1693489"/>
            <a:ext cx="4993217" cy="4046807"/>
          </a:xfrm>
        </p:spPr>
        <p:txBody>
          <a:bodyPr>
            <a:normAutofit/>
          </a:bodyPr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400" b="1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2400" b="1">
                <a:solidFill>
                  <a:schemeClr val="tx1"/>
                </a:solidFill>
              </a:defRPr>
            </a:lvl3pPr>
          </a:lstStyle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42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90575" marR="0" lvl="1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7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3962" marR="0" lvl="2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49903" y="1694362"/>
            <a:ext cx="4739117" cy="4046039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2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Double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045201" y="1693489"/>
            <a:ext cx="4993217" cy="4046807"/>
          </a:xfrm>
        </p:spPr>
        <p:txBody>
          <a:bodyPr>
            <a:normAutofit/>
          </a:bodyPr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400" b="1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2400" b="1">
                <a:solidFill>
                  <a:schemeClr val="tx1"/>
                </a:solidFill>
              </a:defRPr>
            </a:lvl3pPr>
          </a:lstStyle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42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90575" marR="0" lvl="1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7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3962" marR="0" lvl="2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895804" y="1726070"/>
            <a:ext cx="4993217" cy="4046807"/>
          </a:xfrm>
        </p:spPr>
        <p:txBody>
          <a:bodyPr>
            <a:normAutofit/>
          </a:bodyPr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400" b="1">
                <a:solidFill>
                  <a:schemeClr val="tx1"/>
                </a:solidFill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2400" b="1">
                <a:solidFill>
                  <a:schemeClr val="tx1"/>
                </a:solidFill>
              </a:defRPr>
            </a:lvl3pPr>
          </a:lstStyle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42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90575" marR="0" lvl="1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7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3962" marR="0" lvl="2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03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&amp; Cop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Images &amp; Copy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184820" y="1720853"/>
            <a:ext cx="2903360" cy="2276724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667505" y="1720853"/>
            <a:ext cx="2903360" cy="2276724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8170527" y="1720853"/>
            <a:ext cx="2903360" cy="2276724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1184820" y="4177341"/>
            <a:ext cx="2903360" cy="1790231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1"/>
          </p:nvPr>
        </p:nvSpPr>
        <p:spPr>
          <a:xfrm>
            <a:off x="4667505" y="4177341"/>
            <a:ext cx="2903360" cy="1790231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2"/>
          </p:nvPr>
        </p:nvSpPr>
        <p:spPr>
          <a:xfrm>
            <a:off x="8170527" y="4177341"/>
            <a:ext cx="2903360" cy="1790231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210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op &amp; Cop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Image &amp; Copy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184819" y="1720853"/>
            <a:ext cx="9974247" cy="2276724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1184819" y="4177341"/>
            <a:ext cx="9974247" cy="1790231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239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Charts &amp; Copy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  <p:sp>
        <p:nvSpPr>
          <p:cNvPr id="14" name="Chart Placeholder 6"/>
          <p:cNvSpPr>
            <a:spLocks noGrp="1"/>
          </p:cNvSpPr>
          <p:nvPr>
            <p:ph type="chart" sz="quarter" idx="24"/>
          </p:nvPr>
        </p:nvSpPr>
        <p:spPr>
          <a:xfrm>
            <a:off x="4554303" y="1737949"/>
            <a:ext cx="2904067" cy="216957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Chart Placeholder 6"/>
          <p:cNvSpPr>
            <a:spLocks noGrp="1"/>
          </p:cNvSpPr>
          <p:nvPr>
            <p:ph type="chart" sz="quarter" idx="25"/>
          </p:nvPr>
        </p:nvSpPr>
        <p:spPr>
          <a:xfrm>
            <a:off x="8050293" y="1737949"/>
            <a:ext cx="2904067" cy="216957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1061527" y="1737949"/>
            <a:ext cx="2904067" cy="216957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1235620" y="4070520"/>
            <a:ext cx="2903360" cy="185347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1"/>
          </p:nvPr>
        </p:nvSpPr>
        <p:spPr>
          <a:xfrm>
            <a:off x="4718305" y="4070520"/>
            <a:ext cx="2903360" cy="185347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2"/>
          </p:nvPr>
        </p:nvSpPr>
        <p:spPr>
          <a:xfrm>
            <a:off x="8221327" y="4070520"/>
            <a:ext cx="2903360" cy="1853473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 b="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7655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31955"/>
            <a:ext cx="10972800" cy="1143000"/>
          </a:xfrm>
        </p:spPr>
        <p:txBody>
          <a:bodyPr lIns="0" tIns="0" anchor="t">
            <a:normAutofit/>
          </a:bodyPr>
          <a:lstStyle>
            <a:lvl1pPr algn="l">
              <a:defRPr sz="4800">
                <a:solidFill>
                  <a:srgbClr val="A2081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Charts &amp; Copy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  <p:sp>
        <p:nvSpPr>
          <p:cNvPr id="11" name="Chart Placeholder 6"/>
          <p:cNvSpPr>
            <a:spLocks noGrp="1"/>
          </p:cNvSpPr>
          <p:nvPr>
            <p:ph type="chart" sz="quarter" idx="27"/>
          </p:nvPr>
        </p:nvSpPr>
        <p:spPr>
          <a:xfrm>
            <a:off x="8689566" y="1737786"/>
            <a:ext cx="2520301" cy="227541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28"/>
          </p:nvPr>
        </p:nvSpPr>
        <p:spPr>
          <a:xfrm>
            <a:off x="6127822" y="1737786"/>
            <a:ext cx="2520301" cy="227541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3" name="Chart Placeholder 6"/>
          <p:cNvSpPr>
            <a:spLocks noGrp="1"/>
          </p:cNvSpPr>
          <p:nvPr>
            <p:ph type="chart" sz="quarter" idx="29"/>
          </p:nvPr>
        </p:nvSpPr>
        <p:spPr>
          <a:xfrm>
            <a:off x="3566078" y="1737786"/>
            <a:ext cx="2520301" cy="227541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30"/>
          </p:nvPr>
        </p:nvSpPr>
        <p:spPr>
          <a:xfrm>
            <a:off x="1004334" y="1737786"/>
            <a:ext cx="2520301" cy="227541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2"/>
          </p:nvPr>
        </p:nvSpPr>
        <p:spPr>
          <a:xfrm>
            <a:off x="1184819" y="4177341"/>
            <a:ext cx="9974247" cy="1790231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82875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219170" indent="0">
              <a:buFontTx/>
              <a:buNone/>
              <a:defRPr sz="2000">
                <a:latin typeface="Arial"/>
                <a:cs typeface="Arial"/>
              </a:defRPr>
            </a:lvl3pPr>
            <a:lvl4pPr marL="1828754" indent="0">
              <a:buFontTx/>
              <a:buNone/>
              <a:defRPr sz="2000">
                <a:latin typeface="Arial"/>
                <a:cs typeface="Arial"/>
              </a:defRPr>
            </a:lvl4pPr>
            <a:lvl5pPr marL="2438339" indent="0">
              <a:buFontTx/>
              <a:buNone/>
              <a:defRPr sz="2000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862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703593"/>
            <a:ext cx="10972800" cy="1143000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2867964"/>
            <a:ext cx="10312400" cy="3109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189" marR="0" lvl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42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90575" marR="0" lvl="1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73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7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3962" marR="0" lvl="2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5749165" y="6483351"/>
            <a:ext cx="693673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z="1600" smtClean="0">
                <a:solidFill>
                  <a:schemeClr val="tx1"/>
                </a:solidFill>
              </a:rPr>
              <a:pPr/>
              <a:t>‹#›</a:t>
            </a:fld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b="15757"/>
          <a:stretch/>
        </p:blipFill>
        <p:spPr>
          <a:xfrm>
            <a:off x="487853" y="5923992"/>
            <a:ext cx="4164785" cy="7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5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609585" rtl="0" eaLnBrk="1" latinLnBrk="0" hangingPunct="1">
        <a:spcBef>
          <a:spcPct val="0"/>
        </a:spcBef>
        <a:buNone/>
        <a:defRPr sz="4800" kern="1200">
          <a:solidFill>
            <a:srgbClr val="A20815"/>
          </a:solidFill>
          <a:latin typeface="Arial"/>
          <a:ea typeface="+mj-ea"/>
          <a:cs typeface="Arial"/>
        </a:defRPr>
      </a:lvl1pPr>
    </p:titleStyle>
    <p:bodyStyle>
      <a:lvl1pPr marL="457189" marR="0" indent="-457189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3200" kern="1200">
          <a:solidFill>
            <a:srgbClr val="7F7F7F"/>
          </a:solidFill>
          <a:latin typeface="Arial"/>
          <a:ea typeface="+mn-ea"/>
          <a:cs typeface="Arial"/>
        </a:defRPr>
      </a:lvl1pPr>
      <a:lvl2pPr marL="990575" marR="0" indent="-380990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2000" b="1" kern="1200">
          <a:solidFill>
            <a:schemeClr val="accent3"/>
          </a:solidFill>
          <a:latin typeface="Arial"/>
          <a:ea typeface="+mn-ea"/>
          <a:cs typeface="Arial"/>
        </a:defRPr>
      </a:lvl2pPr>
      <a:lvl3pPr marL="1523962" marR="0" indent="-304792" algn="l" defTabSz="121917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000" kern="1200">
          <a:solidFill>
            <a:srgbClr val="7F7F7F"/>
          </a:solidFill>
          <a:latin typeface="Arial"/>
          <a:ea typeface="+mn-ea"/>
          <a:cs typeface="Arial"/>
        </a:defRPr>
      </a:lvl3pPr>
      <a:lvl4pPr marL="0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F7F7F"/>
          </a:solidFill>
          <a:latin typeface="Arial"/>
          <a:ea typeface="+mn-ea"/>
          <a:cs typeface="Arial"/>
        </a:defRPr>
      </a:lvl4pPr>
      <a:lvl5pPr marL="609585" indent="-304792" algn="l" defTabSz="609585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7F7F7F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1993625/" TargetMode="External"/><Relationship Id="rId2" Type="http://schemas.openxmlformats.org/officeDocument/2006/relationships/hyperlink" Target="https://bmcbiol.biomedcentral.com/articles/10.1186/s12915-018-0546-z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cbi.nlm.nih.gov/pmc/articles/PMC5322551/" TargetMode="External"/><Relationship Id="rId4" Type="http://schemas.openxmlformats.org/officeDocument/2006/relationships/hyperlink" Target="https://www.sciencedirect.com/science/article/pii/S221112471400614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8DFD-727A-1D46-35E0-50DA80BB3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96" y="1497496"/>
            <a:ext cx="11135808" cy="2703443"/>
          </a:xfrm>
        </p:spPr>
        <p:txBody>
          <a:bodyPr anchor="t">
            <a:normAutofit fontScale="90000"/>
          </a:bodyPr>
          <a:lstStyle/>
          <a:p>
            <a:r>
              <a:rPr lang="en-US" sz="6800" dirty="0"/>
              <a:t>Identifying Differentially Regulated Liver Genes in Naked Mole Rat Population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F1BEB85-ACE6-3437-6179-9D9A6C1F7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96" y="4532242"/>
            <a:ext cx="8534400" cy="1166193"/>
          </a:xfrm>
        </p:spPr>
        <p:txBody>
          <a:bodyPr/>
          <a:lstStyle/>
          <a:p>
            <a:r>
              <a:rPr lang="en-US" dirty="0"/>
              <a:t>Phoebe Fei, Apr. 25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  <a:p>
            <a:r>
              <a:rPr lang="en-US" dirty="0"/>
              <a:t>CMPB 5004 Final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00874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A110-87C3-2711-F6A4-0D519733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6" y="2412525"/>
            <a:ext cx="4837043" cy="2032949"/>
          </a:xfrm>
        </p:spPr>
        <p:txBody>
          <a:bodyPr>
            <a:normAutofit/>
          </a:bodyPr>
          <a:lstStyle/>
          <a:p>
            <a:r>
              <a:rPr lang="en-US" dirty="0"/>
              <a:t>Volcano Plot: Sex (STAR)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F361483-5190-BFBE-9727-C49D696B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61" y="487586"/>
            <a:ext cx="7015571" cy="560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0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A110-87C3-2711-F6A4-0D519733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6" y="2412525"/>
            <a:ext cx="4837043" cy="2032949"/>
          </a:xfrm>
        </p:spPr>
        <p:txBody>
          <a:bodyPr>
            <a:normAutofit/>
          </a:bodyPr>
          <a:lstStyle/>
          <a:p>
            <a:r>
              <a:rPr lang="en-US" dirty="0"/>
              <a:t>Volcano Plot: Sex (HISAT2)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055557D1-06DA-5A6D-A01F-D1CBD406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05" y="437320"/>
            <a:ext cx="7311608" cy="5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9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A110-87C3-2711-F6A4-0D519733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6" y="2412525"/>
            <a:ext cx="4837043" cy="2032949"/>
          </a:xfrm>
        </p:spPr>
        <p:txBody>
          <a:bodyPr>
            <a:normAutofit/>
          </a:bodyPr>
          <a:lstStyle/>
          <a:p>
            <a:r>
              <a:rPr lang="en-US" dirty="0"/>
              <a:t>Volcano Plot: Breed (STAR)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4C1555B5-04FA-2333-E6C2-1584FD06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39" y="619539"/>
            <a:ext cx="7029754" cy="561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A110-87C3-2711-F6A4-0D519733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2412525"/>
            <a:ext cx="4704522" cy="2032949"/>
          </a:xfrm>
        </p:spPr>
        <p:txBody>
          <a:bodyPr>
            <a:normAutofit/>
          </a:bodyPr>
          <a:lstStyle/>
          <a:p>
            <a:r>
              <a:rPr lang="en-US" dirty="0"/>
              <a:t>Volcano Plot: Breed (HISAT2)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84B8364-1E01-ACCD-9FDF-F714A51E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016" y="538728"/>
            <a:ext cx="7231957" cy="57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7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9751-265D-1AF1-C365-A424BDAB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RAB9A DE Count : Sex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3FC14F-2FAC-8723-EC6F-FE4663BD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82" y="1407018"/>
            <a:ext cx="4350026" cy="4350026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E2D7C3-43C6-067F-0CA2-2CA18E718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208" y="1436832"/>
            <a:ext cx="4320212" cy="43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80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57BF-D81C-CD90-9BFB-074865A4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PNPLA4 DE Count: Sex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2E57D4D-483C-1452-7C94-B6E698CC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42" y="1545858"/>
            <a:ext cx="4378036" cy="437803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1C4E7E-31A9-9C53-B23A-BB83F6113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84" y="1545858"/>
            <a:ext cx="4378037" cy="437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30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9751-265D-1AF1-C365-A424BDAB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MYH7 DE Count: Breed</a:t>
            </a:r>
          </a:p>
        </p:txBody>
      </p:sp>
      <p:pic>
        <p:nvPicPr>
          <p:cNvPr id="4" name="Picture 3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9256098-D150-4C74-ACA3-3FB4FCD7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85" y="1429181"/>
            <a:ext cx="4439479" cy="4439479"/>
          </a:xfrm>
          <a:prstGeom prst="rect">
            <a:avLst/>
          </a:prstGeom>
        </p:spPr>
      </p:pic>
      <p:pic>
        <p:nvPicPr>
          <p:cNvPr id="8" name="Picture 7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5828EE85-9740-B5A1-EBF6-86FFD379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39" y="1429181"/>
            <a:ext cx="4439478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9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E09-4227-79B4-D742-1EEF5756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00D0-1206-53F1-41C2-4528342854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803629"/>
            <a:ext cx="10972801" cy="4120363"/>
          </a:xfrm>
        </p:spPr>
        <p:txBody>
          <a:bodyPr/>
          <a:lstStyle/>
          <a:p>
            <a:r>
              <a:rPr lang="en-US" dirty="0"/>
              <a:t>STAR vs. HISAT2</a:t>
            </a:r>
          </a:p>
          <a:p>
            <a:r>
              <a:rPr lang="en-US" dirty="0"/>
              <a:t>Female vs. Male</a:t>
            </a:r>
          </a:p>
          <a:p>
            <a:r>
              <a:rPr lang="en-US" dirty="0"/>
              <a:t>Non-breeder vs. Breeder</a:t>
            </a:r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Limit of source data</a:t>
            </a:r>
          </a:p>
          <a:p>
            <a:pPr lvl="1"/>
            <a:r>
              <a:rPr lang="en-US" dirty="0"/>
              <a:t>Gene referencing mess</a:t>
            </a:r>
          </a:p>
          <a:p>
            <a:r>
              <a:rPr lang="en-US" dirty="0"/>
              <a:t>Future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0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48F6-99D9-1793-F496-A5817E0E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4D0DB-A5DB-E774-67FA-F68FA74809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431235"/>
            <a:ext cx="10972801" cy="4492757"/>
          </a:xfrm>
        </p:spPr>
        <p:txBody>
          <a:bodyPr>
            <a:normAutofit fontScale="92500"/>
          </a:bodyPr>
          <a:lstStyle/>
          <a:p>
            <a:r>
              <a:rPr lang="en-US" b="0" dirty="0">
                <a:hlinkClick r:id="rId2"/>
              </a:rPr>
              <a:t>1</a:t>
            </a:r>
            <a:r>
              <a:rPr lang="en-US" b="0" dirty="0"/>
              <a:t>.Bens, M., </a:t>
            </a:r>
            <a:r>
              <a:rPr lang="en-US" b="0" dirty="0" err="1"/>
              <a:t>Szafranski</a:t>
            </a:r>
            <a:r>
              <a:rPr lang="en-US" b="0" dirty="0"/>
              <a:t>, K., </a:t>
            </a:r>
            <a:r>
              <a:rPr lang="en-US" b="0" dirty="0" err="1"/>
              <a:t>Holtze</a:t>
            </a:r>
            <a:r>
              <a:rPr lang="en-US" b="0" dirty="0"/>
              <a:t>, S., </a:t>
            </a:r>
            <a:r>
              <a:rPr lang="en-US" b="0" dirty="0" err="1"/>
              <a:t>Sahm</a:t>
            </a:r>
            <a:r>
              <a:rPr lang="en-US" b="0" dirty="0"/>
              <a:t>, A., </a:t>
            </a:r>
            <a:r>
              <a:rPr lang="en-US" b="0" dirty="0" err="1"/>
              <a:t>Groth</a:t>
            </a:r>
            <a:r>
              <a:rPr lang="en-US" b="0" dirty="0"/>
              <a:t>, M., </a:t>
            </a:r>
            <a:r>
              <a:rPr lang="en-US" b="0" dirty="0" err="1"/>
              <a:t>Kestler</a:t>
            </a:r>
            <a:r>
              <a:rPr lang="en-US" b="0" dirty="0"/>
              <a:t>, H. A., … &amp; </a:t>
            </a:r>
            <a:r>
              <a:rPr lang="en-US" b="0" dirty="0" err="1"/>
              <a:t>Platzer</a:t>
            </a:r>
            <a:r>
              <a:rPr lang="en-US" b="0" dirty="0"/>
              <a:t>, M. (2018). Naked mole-rat transcriptome signatures of socially suppressed sexual maturation and links of reproduction to aging. BMC biology, 16(1), 1-13. </a:t>
            </a:r>
          </a:p>
          <a:p>
            <a:r>
              <a:rPr lang="en-US" b="0" dirty="0">
                <a:hlinkClick r:id="rId3"/>
              </a:rPr>
              <a:t>2</a:t>
            </a:r>
            <a:r>
              <a:rPr lang="en-US" b="0" dirty="0"/>
              <a:t>.Kim, E. B., Fang, X., </a:t>
            </a:r>
            <a:r>
              <a:rPr lang="en-US" b="0" dirty="0" err="1"/>
              <a:t>Fushan</a:t>
            </a:r>
            <a:r>
              <a:rPr lang="en-US" b="0" dirty="0"/>
              <a:t>, A. A., Huang, Z., </a:t>
            </a:r>
            <a:r>
              <a:rPr lang="en-US" b="0" dirty="0" err="1"/>
              <a:t>Lobanov</a:t>
            </a:r>
            <a:r>
              <a:rPr lang="en-US" b="0" dirty="0"/>
              <a:t>, A. V., Han, L., … &amp; </a:t>
            </a:r>
            <a:r>
              <a:rPr lang="en-US" b="0" dirty="0" err="1"/>
              <a:t>Gladyshev</a:t>
            </a:r>
            <a:r>
              <a:rPr lang="en-US" b="0" dirty="0"/>
              <a:t>, V. N. (2011). Genome sequencing reveals insights into physiology and longevity of the naked mole rat. Nature, 479(7372), 223-227. </a:t>
            </a:r>
          </a:p>
          <a:p>
            <a:r>
              <a:rPr lang="en-US" b="0" dirty="0">
                <a:hlinkClick r:id="rId4"/>
              </a:rPr>
              <a:t>3</a:t>
            </a:r>
            <a:r>
              <a:rPr lang="en-US" b="0" dirty="0"/>
              <a:t>.Fang, X., </a:t>
            </a:r>
            <a:r>
              <a:rPr lang="en-US" b="0" dirty="0" err="1"/>
              <a:t>Seim</a:t>
            </a:r>
            <a:r>
              <a:rPr lang="en-US" b="0" dirty="0"/>
              <a:t>, I., Huang, Z., Gerashchenko, M., </a:t>
            </a:r>
            <a:r>
              <a:rPr lang="en-US" b="0" dirty="0" err="1"/>
              <a:t>Xiong</a:t>
            </a:r>
            <a:r>
              <a:rPr lang="en-US" b="0" dirty="0"/>
              <a:t>, Z., </a:t>
            </a:r>
            <a:r>
              <a:rPr lang="en-US" b="0" dirty="0" err="1"/>
              <a:t>Turanov</a:t>
            </a:r>
            <a:r>
              <a:rPr lang="en-US" b="0" dirty="0"/>
              <a:t>, A., … &amp; </a:t>
            </a:r>
            <a:r>
              <a:rPr lang="en-US" b="0" dirty="0" err="1"/>
              <a:t>Gladyshev</a:t>
            </a:r>
            <a:r>
              <a:rPr lang="en-US" b="0" dirty="0"/>
              <a:t>, V. (2014). Adaptations to a subterranean environment and longevity revealed by the analysis of mole rat genomes. Cell reports, 8(5), 1354-1364.</a:t>
            </a:r>
          </a:p>
          <a:p>
            <a:r>
              <a:rPr lang="en-US" b="0" dirty="0">
                <a:hlinkClick r:id="rId5"/>
              </a:rPr>
              <a:t>4</a:t>
            </a:r>
            <a:r>
              <a:rPr lang="en-US" b="0" dirty="0"/>
              <a:t>.Delsuc, F., &amp; Tilak, M. K. (2015). Naked but not hairless: the pitfalls of analyses of molecular adaptation based on few genome sequence comparisons. Genome biology and evolution, 7(3), 768-774.</a:t>
            </a:r>
          </a:p>
        </p:txBody>
      </p:sp>
    </p:spTree>
    <p:extLst>
      <p:ext uri="{BB962C8B-B14F-4D97-AF65-F5344CB8AC3E}">
        <p14:creationId xmlns:p14="http://schemas.microsoft.com/office/powerpoint/2010/main" val="101871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DF65-051D-0614-C526-0898B525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PCAs: Sex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1E03E2-B442-D8DC-BA5E-4E85A8FD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3" y="1574955"/>
            <a:ext cx="4449003" cy="444900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721965A-C6BB-5497-A774-2DA5C41A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89" y="1574956"/>
            <a:ext cx="4449002" cy="44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70EB-8D98-3AE1-1487-BE482B54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C9156-E3D7-C051-797D-3BF6F397DF8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36133" y="1574955"/>
            <a:ext cx="10346268" cy="4349037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  <a:p>
            <a:pPr lvl="1"/>
            <a:r>
              <a:rPr lang="en-US" sz="2200" dirty="0"/>
              <a:t>Background</a:t>
            </a:r>
          </a:p>
          <a:p>
            <a:pPr lvl="1"/>
            <a:r>
              <a:rPr lang="en-US" sz="2200" dirty="0"/>
              <a:t>Data and Question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sz="2200" dirty="0"/>
              <a:t>Workflow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 &amp; Discussion</a:t>
            </a:r>
          </a:p>
          <a:p>
            <a:r>
              <a:rPr lang="en-US" dirty="0"/>
              <a:t>Reference </a:t>
            </a:r>
          </a:p>
          <a:p>
            <a:r>
              <a:rPr lang="en-US" dirty="0"/>
              <a:t>Extra Slides / Figures</a:t>
            </a:r>
          </a:p>
        </p:txBody>
      </p:sp>
    </p:spTree>
    <p:extLst>
      <p:ext uri="{BB962C8B-B14F-4D97-AF65-F5344CB8AC3E}">
        <p14:creationId xmlns:p14="http://schemas.microsoft.com/office/powerpoint/2010/main" val="60351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4CBC-BFF6-A4AB-0D43-70DF0BDA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PCAs: Breed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949DAF9-23F3-E71C-CC29-A2272ADF620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360636" y="1429790"/>
            <a:ext cx="4368338" cy="436833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B5F3D5D-49DC-D592-87FF-22637301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49" y="1429790"/>
            <a:ext cx="4368338" cy="43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9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8A99-A19D-E14A-7986-1BB9AC4C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Genes Differentially Regulated: Sex </a:t>
            </a:r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BB010E20-B837-D081-51C2-8175F67250F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005468" y="1632458"/>
            <a:ext cx="9543235" cy="1924821"/>
          </a:xfr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3814CEC-3EC7-9052-5F9F-0E085FEB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68" y="4043601"/>
            <a:ext cx="9543235" cy="1954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98DC9-9DAE-2487-C2D6-756A3F9F0779}"/>
              </a:ext>
            </a:extLst>
          </p:cNvPr>
          <p:cNvSpPr txBox="1"/>
          <p:nvPr/>
        </p:nvSpPr>
        <p:spPr>
          <a:xfrm>
            <a:off x="1005468" y="12406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B12ED5-F479-F697-D786-F0A846921381}"/>
              </a:ext>
            </a:extLst>
          </p:cNvPr>
          <p:cNvSpPr txBox="1"/>
          <p:nvPr/>
        </p:nvSpPr>
        <p:spPr>
          <a:xfrm>
            <a:off x="1005468" y="3674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HISAT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0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8A99-A19D-E14A-7986-1BB9AC4C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Genes: Breed Status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98DC9-9DAE-2487-C2D6-756A3F9F0779}"/>
              </a:ext>
            </a:extLst>
          </p:cNvPr>
          <p:cNvSpPr txBox="1"/>
          <p:nvPr/>
        </p:nvSpPr>
        <p:spPr>
          <a:xfrm>
            <a:off x="1005468" y="12406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B12ED5-F479-F697-D786-F0A846921381}"/>
              </a:ext>
            </a:extLst>
          </p:cNvPr>
          <p:cNvSpPr txBox="1"/>
          <p:nvPr/>
        </p:nvSpPr>
        <p:spPr>
          <a:xfrm>
            <a:off x="1005468" y="3674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HISAT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2CB9E2A-D30A-181A-FF9E-C3907E81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68" y="1622896"/>
            <a:ext cx="9437245" cy="186670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BEDAD41-2431-4EA5-3587-50AF68A5A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68" y="4109804"/>
            <a:ext cx="9437245" cy="189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46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8840-3C59-143D-D699-84AE6F7B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Sex (No Scale)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7379D66D-75B6-B25A-B89B-05715608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252" y="1574955"/>
            <a:ext cx="4309010" cy="4309010"/>
          </a:xfrm>
          <a:prstGeom prst="rect">
            <a:avLst/>
          </a:prstGeom>
        </p:spPr>
      </p:pic>
      <p:pic>
        <p:nvPicPr>
          <p:cNvPr id="13" name="Picture 12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9832ECAF-9873-57AD-4F2D-BFB50A18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91" y="1574955"/>
            <a:ext cx="4309009" cy="43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6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A9A3-7EBA-8DAA-CA13-885A8119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Breed (No Scale) 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A9AE438-C6C8-6FD4-BE41-84274BF40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47" y="1574953"/>
            <a:ext cx="4332201" cy="4332201"/>
          </a:xfrm>
          <a:prstGeom prst="rect">
            <a:avLst/>
          </a:prstGeo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121029BE-F39C-B5DA-2313-C1615B65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036" y="1574953"/>
            <a:ext cx="4332201" cy="43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14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9D49-5BA7-A816-55C8-66DAB7CC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Plots (Sex)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B374FF0-E883-526E-AEB9-8E4AF1B6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18" y="1584894"/>
            <a:ext cx="4365332" cy="436533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E3AF1B2-B772-8C82-7125-BDD8B00F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5" y="1584894"/>
            <a:ext cx="4365332" cy="43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20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AABD-15E3-E201-5A08-7A2121E0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Plot (Breed)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97FCA96-DBEA-AE64-79CE-F2A449C5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713" y="1574954"/>
            <a:ext cx="4468036" cy="446803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37094EC-6415-E842-CA64-793425399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5" y="1574954"/>
            <a:ext cx="4468035" cy="446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5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3D2D-E167-9FB9-F6BA-E124E7EB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16BB1-37AE-004E-AF20-EF82325705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1" y="1363287"/>
            <a:ext cx="5656190" cy="4738255"/>
          </a:xfrm>
        </p:spPr>
        <p:txBody>
          <a:bodyPr>
            <a:normAutofit/>
          </a:bodyPr>
          <a:lstStyle/>
          <a:p>
            <a:r>
              <a:rPr lang="en-US" dirty="0"/>
              <a:t>Naked Mole Rat</a:t>
            </a:r>
          </a:p>
          <a:p>
            <a:pPr lvl="1"/>
            <a:r>
              <a:rPr lang="en-US" sz="2200" dirty="0"/>
              <a:t>Longevity </a:t>
            </a:r>
          </a:p>
          <a:p>
            <a:pPr lvl="1"/>
            <a:r>
              <a:rPr lang="en-US" sz="2200" dirty="0"/>
              <a:t>Cancer</a:t>
            </a:r>
          </a:p>
          <a:p>
            <a:r>
              <a:rPr lang="en-US" dirty="0"/>
              <a:t>Bens et al. (2018)</a:t>
            </a:r>
          </a:p>
          <a:p>
            <a:pPr lvl="1"/>
            <a:r>
              <a:rPr lang="en-US" sz="2200" dirty="0"/>
              <a:t>Comparative transcriptome analysis of breeders vs. non-breeders of NMR vs. Guinea Pig</a:t>
            </a:r>
          </a:p>
          <a:p>
            <a:pPr lvl="1"/>
            <a:r>
              <a:rPr lang="en-US" sz="2200" dirty="0"/>
              <a:t>Non-breeders sex differentiation low for naked mole-rat</a:t>
            </a:r>
          </a:p>
          <a:p>
            <a:pPr lvl="1"/>
            <a:r>
              <a:rPr lang="en-US" sz="2200" dirty="0"/>
              <a:t>After transition to breeders, the transcriptomes become remarkedly more sex-specific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1026" name="Picture 2" descr="Naked mole rat">
            <a:extLst>
              <a:ext uri="{FF2B5EF4-FFF2-40B4-BE49-F238E27FC236}">
                <a16:creationId xmlns:a16="http://schemas.microsoft.com/office/drawing/2014/main" id="{EE94030F-5A5C-4D45-0CB1-EA9BBC42A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86" y="3313143"/>
            <a:ext cx="4684198" cy="262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AC8F4-CDE5-9325-26B5-3283446B8B48}"/>
              </a:ext>
            </a:extLst>
          </p:cNvPr>
          <p:cNvSpPr txBox="1"/>
          <p:nvPr/>
        </p:nvSpPr>
        <p:spPr>
          <a:xfrm>
            <a:off x="6450686" y="5942986"/>
            <a:ext cx="4988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www.nature.com</a:t>
            </a:r>
            <a:r>
              <a:rPr lang="en-US" sz="1200" dirty="0"/>
              <a:t>/articles/d41586-018-06096-8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9EEF26-F573-F3BE-A05A-E71E8C005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91" y="928408"/>
            <a:ext cx="5053988" cy="26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D5B1-D01C-0449-32BA-4A3D4753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04CF-8309-6414-C222-8320C0A593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574955"/>
            <a:ext cx="10828713" cy="4521046"/>
          </a:xfrm>
        </p:spPr>
        <p:txBody>
          <a:bodyPr>
            <a:normAutofit/>
          </a:bodyPr>
          <a:lstStyle/>
          <a:p>
            <a:r>
              <a:rPr lang="en-US" dirty="0"/>
              <a:t>1. Are there differentially expressed genes in liver within naked mole rat population?</a:t>
            </a:r>
          </a:p>
          <a:p>
            <a:r>
              <a:rPr lang="en-US" dirty="0"/>
              <a:t>2. Will using different alignment tools significantly affect the results?</a:t>
            </a:r>
          </a:p>
          <a:p>
            <a:r>
              <a:rPr lang="en-US" dirty="0"/>
              <a:t>Data: </a:t>
            </a:r>
          </a:p>
          <a:p>
            <a:pPr lvl="1"/>
            <a:r>
              <a:rPr lang="en-US" sz="2200" dirty="0"/>
              <a:t>23 samples, 11 females, 12 males</a:t>
            </a:r>
          </a:p>
          <a:p>
            <a:pPr lvl="1"/>
            <a:r>
              <a:rPr lang="en-US" sz="2200" dirty="0"/>
              <a:t>Breeder and non-breeder status</a:t>
            </a:r>
          </a:p>
          <a:p>
            <a:pPr lvl="1"/>
            <a:r>
              <a:rPr lang="en-US" sz="2200" dirty="0"/>
              <a:t>2 analysis tools: STAR and HISAT2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7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B6D5-BFB6-C0A0-C764-DB949A9D8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D124E-BCF0-DA7A-3376-F885F482A3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574954"/>
            <a:ext cx="10972801" cy="451361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Ensembl</a:t>
            </a:r>
            <a:r>
              <a:rPr lang="en-US" dirty="0"/>
              <a:t> download: </a:t>
            </a:r>
          </a:p>
          <a:p>
            <a:r>
              <a:rPr lang="en-US" dirty="0" err="1"/>
              <a:t>Fastq</a:t>
            </a:r>
            <a:r>
              <a:rPr lang="en-US" dirty="0"/>
              <a:t> QC</a:t>
            </a:r>
          </a:p>
          <a:p>
            <a:r>
              <a:rPr lang="en-US" dirty="0"/>
              <a:t>Alignment: STAR / HISAT2</a:t>
            </a:r>
          </a:p>
          <a:p>
            <a:r>
              <a:rPr lang="en-US" dirty="0"/>
              <a:t>Alignment QC</a:t>
            </a:r>
          </a:p>
          <a:p>
            <a:pPr lvl="1"/>
            <a:r>
              <a:rPr lang="en-US" sz="2200" dirty="0" err="1"/>
              <a:t>ResQC</a:t>
            </a:r>
            <a:endParaRPr lang="en-US" sz="2200" dirty="0"/>
          </a:p>
          <a:p>
            <a:r>
              <a:rPr lang="en-US" dirty="0"/>
              <a:t>Feature Counts</a:t>
            </a:r>
          </a:p>
          <a:p>
            <a:r>
              <a:rPr lang="en-US" dirty="0" err="1"/>
              <a:t>DESeq</a:t>
            </a:r>
            <a:r>
              <a:rPr lang="en-US" dirty="0"/>
              <a:t> Analysis</a:t>
            </a:r>
          </a:p>
          <a:p>
            <a:pPr lvl="1"/>
            <a:r>
              <a:rPr lang="en-US" sz="2200" dirty="0"/>
              <a:t>Heatmap</a:t>
            </a:r>
          </a:p>
          <a:p>
            <a:pPr lvl="1"/>
            <a:r>
              <a:rPr lang="en-US" sz="2200" dirty="0"/>
              <a:t>Volcano Plot</a:t>
            </a:r>
          </a:p>
          <a:p>
            <a:pPr lvl="1"/>
            <a:r>
              <a:rPr lang="en-US" sz="2200" dirty="0"/>
              <a:t>MA Plot</a:t>
            </a:r>
          </a:p>
          <a:p>
            <a:pPr lvl="1"/>
            <a:r>
              <a:rPr lang="en-US" sz="2200" dirty="0"/>
              <a:t>DE on Top genes</a:t>
            </a:r>
          </a:p>
        </p:txBody>
      </p:sp>
    </p:spTree>
    <p:extLst>
      <p:ext uri="{BB962C8B-B14F-4D97-AF65-F5344CB8AC3E}">
        <p14:creationId xmlns:p14="http://schemas.microsoft.com/office/powerpoint/2010/main" val="381971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42CD-BECB-DD36-0722-477473BB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FastQ</a:t>
            </a:r>
            <a:r>
              <a:rPr lang="en-US" dirty="0"/>
              <a:t> Quality Checks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0D13A3-4118-2EA8-8332-BFF414983B1B}"/>
              </a:ext>
            </a:extLst>
          </p:cNvPr>
          <p:cNvSpPr txBox="1">
            <a:spLocks/>
          </p:cNvSpPr>
          <p:nvPr/>
        </p:nvSpPr>
        <p:spPr>
          <a:xfrm>
            <a:off x="609601" y="1574954"/>
            <a:ext cx="4465982" cy="451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400" b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2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0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609585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sequences are nicely processed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7A62473-8DCD-7CE5-7604-E62DB291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4" y="2586469"/>
            <a:ext cx="8072509" cy="350209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384F970-E850-C404-AF0B-96F8F002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19" y="1149023"/>
            <a:ext cx="4916557" cy="32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CEF5-166C-3E6D-AFA6-DB6AFF09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Alignment Quality Check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07057-8A79-7E6D-086E-D6BD7FF61692}"/>
              </a:ext>
            </a:extLst>
          </p:cNvPr>
          <p:cNvSpPr txBox="1"/>
          <p:nvPr/>
        </p:nvSpPr>
        <p:spPr>
          <a:xfrm>
            <a:off x="158742" y="28430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HISAT2 Alignment Scores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BD58A-A0D6-A4A1-25EC-B99A4599B2D7}"/>
              </a:ext>
            </a:extLst>
          </p:cNvPr>
          <p:cNvSpPr txBox="1">
            <a:spLocks/>
          </p:cNvSpPr>
          <p:nvPr/>
        </p:nvSpPr>
        <p:spPr>
          <a:xfrm>
            <a:off x="609600" y="1574954"/>
            <a:ext cx="4085063" cy="451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400" b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marR="0" indent="-38099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marR="0" indent="-304792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─"/>
              <a:tabLst/>
              <a:defRPr sz="2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0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4pPr>
            <a:lvl5pPr marL="609585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Both has alignment score &gt; 90%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752EE3E-A88B-2231-CB64-93AE8769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2" y="3212374"/>
            <a:ext cx="7156458" cy="2876191"/>
          </a:xfrm>
          <a:prstGeom prst="rect">
            <a:avLst/>
          </a:prstGeom>
        </p:spPr>
      </p:pic>
      <p:pic>
        <p:nvPicPr>
          <p:cNvPr id="14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2B2B1501-8A24-6497-6B7E-10969F6B7A4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710073" y="1353496"/>
            <a:ext cx="6323185" cy="2876191"/>
          </a:xfrm>
        </p:spPr>
      </p:pic>
    </p:spTree>
    <p:extLst>
      <p:ext uri="{BB962C8B-B14F-4D97-AF65-F5344CB8AC3E}">
        <p14:creationId xmlns:p14="http://schemas.microsoft.com/office/powerpoint/2010/main" val="39366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F582-B1C3-B23B-738E-87AFE497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Gene Body Coverage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9910DF-BA36-757F-88BC-A37B704FBA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574955"/>
            <a:ext cx="10575234" cy="1019084"/>
          </a:xfrm>
        </p:spPr>
        <p:txBody>
          <a:bodyPr/>
          <a:lstStyle/>
          <a:p>
            <a:r>
              <a:rPr lang="en-US" dirty="0"/>
              <a:t>Gene Body Coverage was uniform across the genome 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8291A81-739A-DCB6-36A8-D499C62E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858" y="2224707"/>
            <a:ext cx="5480542" cy="36536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71F27F-F30D-323A-6BCB-7A8AAE5A0993}"/>
              </a:ext>
            </a:extLst>
          </p:cNvPr>
          <p:cNvSpPr txBox="1"/>
          <p:nvPr/>
        </p:nvSpPr>
        <p:spPr>
          <a:xfrm>
            <a:off x="6090143" y="5878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HISAT2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5876385-0D84-1124-B393-C55BD65E1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3" y="2224706"/>
            <a:ext cx="5480542" cy="3653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5DDAB9-73AF-F8FA-C506-952A6FD54982}"/>
              </a:ext>
            </a:extLst>
          </p:cNvPr>
          <p:cNvSpPr txBox="1"/>
          <p:nvPr/>
        </p:nvSpPr>
        <p:spPr>
          <a:xfrm>
            <a:off x="603743" y="58784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STAR</a:t>
            </a:r>
          </a:p>
        </p:txBody>
      </p:sp>
    </p:spTree>
    <p:extLst>
      <p:ext uri="{BB962C8B-B14F-4D97-AF65-F5344CB8AC3E}">
        <p14:creationId xmlns:p14="http://schemas.microsoft.com/office/powerpoint/2010/main" val="324072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AA4B-12F2-C54B-11F7-7865983F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Results: </a:t>
            </a:r>
            <a:r>
              <a:rPr lang="en-US" dirty="0" err="1"/>
              <a:t>HeatMap</a:t>
            </a:r>
            <a:endParaRPr lang="en-US" dirty="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18904AB2-4714-9B71-BAA0-E8B3059D742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414014" y="3480441"/>
            <a:ext cx="3168386" cy="3168386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B0EDE41-17BF-56F6-B676-3A630C96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2" y="1694854"/>
            <a:ext cx="3684787" cy="3684787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AF1E4B5B-B641-4EB5-30A3-31E3B2432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015" y="312056"/>
            <a:ext cx="3168385" cy="3168385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A175936-69AA-DCE0-5EA3-E84B69FDC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789" y="1694853"/>
            <a:ext cx="3684788" cy="36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56934"/>
      </p:ext>
    </p:extLst>
  </p:cSld>
  <p:clrMapOvr>
    <a:masterClrMapping/>
  </p:clrMapOvr>
</p:sld>
</file>

<file path=ppt/theme/theme1.xml><?xml version="1.0" encoding="utf-8"?>
<a:theme xmlns:a="http://schemas.openxmlformats.org/drawingml/2006/main" name="WCM_Template_Cobranded PPT_Gray">
  <a:themeElements>
    <a:clrScheme name="Weill Cornell Medicine">
      <a:dk1>
        <a:srgbClr val="2D2E2D"/>
      </a:dk1>
      <a:lt1>
        <a:sysClr val="window" lastClr="FFFFFF"/>
      </a:lt1>
      <a:dk2>
        <a:srgbClr val="A20815"/>
      </a:dk2>
      <a:lt2>
        <a:srgbClr val="EFEEED"/>
      </a:lt2>
      <a:accent1>
        <a:srgbClr val="A20815"/>
      </a:accent1>
      <a:accent2>
        <a:srgbClr val="C23019"/>
      </a:accent2>
      <a:accent3>
        <a:srgbClr val="E0621B"/>
      </a:accent3>
      <a:accent4>
        <a:srgbClr val="FEBD22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cm_template_masterbrand_wide_ppt_gray" id="{F78EDA1E-1CC8-444C-97A1-89FC4D711CE5}" vid="{33490028-F8E9-EF4C-B9E2-700B25F522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wcm_template_masterbrand_wide_ppt_gray</Template>
  <TotalTime>266</TotalTime>
  <Words>625</Words>
  <Application>Microsoft Macintosh PowerPoint</Application>
  <PresentationFormat>Widescreen</PresentationFormat>
  <Paragraphs>90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Lucida Grande</vt:lpstr>
      <vt:lpstr>WCM_Template_Cobranded PPT_Gray</vt:lpstr>
      <vt:lpstr>Identifying Differentially Regulated Liver Genes in Naked Mole Rat Population </vt:lpstr>
      <vt:lpstr>Outline</vt:lpstr>
      <vt:lpstr>Background </vt:lpstr>
      <vt:lpstr>Data and Question</vt:lpstr>
      <vt:lpstr>Workflow </vt:lpstr>
      <vt:lpstr>Results: FastQ Quality Checks</vt:lpstr>
      <vt:lpstr>Results: Alignment Quality Check</vt:lpstr>
      <vt:lpstr>Results: Gene Body Coverage</vt:lpstr>
      <vt:lpstr>DE Results: HeatMap</vt:lpstr>
      <vt:lpstr>Volcano Plot: Sex (STAR)</vt:lpstr>
      <vt:lpstr>Volcano Plot: Sex (HISAT2)</vt:lpstr>
      <vt:lpstr>Volcano Plot: Breed (STAR)</vt:lpstr>
      <vt:lpstr>Volcano Plot: Breed (HISAT2)</vt:lpstr>
      <vt:lpstr>RAB9A DE Count : Sex</vt:lpstr>
      <vt:lpstr>PNPLA4 DE Count: Sex</vt:lpstr>
      <vt:lpstr>MYH7 DE Count: Breed</vt:lpstr>
      <vt:lpstr>Conclusion </vt:lpstr>
      <vt:lpstr>References</vt:lpstr>
      <vt:lpstr>PCAs: Sex</vt:lpstr>
      <vt:lpstr>PCAs: Breed</vt:lpstr>
      <vt:lpstr>Top Genes Differentially Regulated: Sex </vt:lpstr>
      <vt:lpstr>Top Genes: Breed Status  </vt:lpstr>
      <vt:lpstr>Heatmap Sex (No Scale)</vt:lpstr>
      <vt:lpstr>Heatmap Breed (No Scale) </vt:lpstr>
      <vt:lpstr>MA Plots (Sex)</vt:lpstr>
      <vt:lpstr>MA Plot (Breed)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Differentially Regulated Liver Genes in Naked Mole Rat Population </dc:title>
  <dc:creator>Phoebe Fei</dc:creator>
  <cp:lastModifiedBy>Phoebe Fei</cp:lastModifiedBy>
  <cp:revision>5</cp:revision>
  <dcterms:created xsi:type="dcterms:W3CDTF">2022-04-25T12:24:52Z</dcterms:created>
  <dcterms:modified xsi:type="dcterms:W3CDTF">2022-04-28T06:07:07Z</dcterms:modified>
</cp:coreProperties>
</file>